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57" r:id="rId2"/>
    <p:sldId id="296" r:id="rId3"/>
    <p:sldId id="407" r:id="rId4"/>
    <p:sldId id="417" r:id="rId5"/>
    <p:sldId id="418" r:id="rId6"/>
    <p:sldId id="372" r:id="rId7"/>
    <p:sldId id="419" r:id="rId8"/>
    <p:sldId id="420" r:id="rId9"/>
    <p:sldId id="373" r:id="rId10"/>
    <p:sldId id="375" r:id="rId11"/>
    <p:sldId id="385" r:id="rId12"/>
    <p:sldId id="408" r:id="rId13"/>
    <p:sldId id="409" r:id="rId14"/>
    <p:sldId id="386" r:id="rId15"/>
    <p:sldId id="390" r:id="rId16"/>
    <p:sldId id="305" r:id="rId17"/>
    <p:sldId id="306" r:id="rId18"/>
    <p:sldId id="308" r:id="rId19"/>
    <p:sldId id="314" r:id="rId20"/>
    <p:sldId id="315" r:id="rId21"/>
    <p:sldId id="319" r:id="rId22"/>
    <p:sldId id="406" r:id="rId23"/>
    <p:sldId id="412" r:id="rId24"/>
    <p:sldId id="410" r:id="rId25"/>
    <p:sldId id="411" r:id="rId26"/>
    <p:sldId id="413" r:id="rId27"/>
    <p:sldId id="414" r:id="rId28"/>
    <p:sldId id="321" r:id="rId29"/>
    <p:sldId id="404" r:id="rId30"/>
    <p:sldId id="338" r:id="rId31"/>
    <p:sldId id="358" r:id="rId32"/>
    <p:sldId id="421" r:id="rId33"/>
    <p:sldId id="422" r:id="rId34"/>
    <p:sldId id="359" r:id="rId35"/>
    <p:sldId id="416" r:id="rId3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FF66"/>
    <a:srgbClr val="FFFFCC"/>
    <a:srgbClr val="FFFF99"/>
    <a:srgbClr val="FFD347"/>
    <a:srgbClr val="FFFF00"/>
    <a:srgbClr val="CCFF99"/>
    <a:srgbClr val="2A63A8"/>
    <a:srgbClr val="CCFF3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выбор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для сдачи ОГЭ в 2024 году</a:t>
            </a:r>
          </a:p>
        </c:rich>
      </c:tx>
      <c:layout>
        <c:manualLayout>
          <c:xMode val="edge"/>
          <c:yMode val="edge"/>
          <c:x val="0.2005722139993463"/>
          <c:y val="2.8877891541006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543536219617322E-3"/>
                  <c:y val="7.219472885251532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'9А'!$G$25:$Q$25</c:f>
              <c:strCache>
                <c:ptCount val="11"/>
                <c:pt idx="0">
                  <c:v>Рус</c:v>
                </c:pt>
                <c:pt idx="1">
                  <c:v>Мат</c:v>
                </c:pt>
                <c:pt idx="2">
                  <c:v>Физ</c:v>
                </c:pt>
                <c:pt idx="3">
                  <c:v>Хим</c:v>
                </c:pt>
                <c:pt idx="4">
                  <c:v>Био</c:v>
                </c:pt>
                <c:pt idx="5">
                  <c:v>Гео</c:v>
                </c:pt>
                <c:pt idx="6">
                  <c:v>Ист</c:v>
                </c:pt>
                <c:pt idx="7">
                  <c:v>Общ</c:v>
                </c:pt>
                <c:pt idx="8">
                  <c:v>Англ</c:v>
                </c:pt>
                <c:pt idx="9">
                  <c:v>Инф</c:v>
                </c:pt>
                <c:pt idx="10">
                  <c:v>Лит</c:v>
                </c:pt>
              </c:strCache>
            </c:strRef>
          </c:cat>
          <c:val>
            <c:numRef>
              <c:f>'9А'!$G$26:$Q$26</c:f>
              <c:numCache>
                <c:formatCode>General</c:formatCode>
                <c:ptCount val="11"/>
                <c:pt idx="0">
                  <c:v>108</c:v>
                </c:pt>
                <c:pt idx="1">
                  <c:v>108</c:v>
                </c:pt>
                <c:pt idx="2">
                  <c:v>52</c:v>
                </c:pt>
                <c:pt idx="3">
                  <c:v>9</c:v>
                </c:pt>
                <c:pt idx="4">
                  <c:v>11</c:v>
                </c:pt>
                <c:pt idx="5">
                  <c:v>19</c:v>
                </c:pt>
                <c:pt idx="6">
                  <c:v>15</c:v>
                </c:pt>
                <c:pt idx="7">
                  <c:v>28</c:v>
                </c:pt>
                <c:pt idx="8">
                  <c:v>6</c:v>
                </c:pt>
                <c:pt idx="9">
                  <c:v>76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F2-40B6-8B66-A71847EBE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5255904"/>
        <c:axId val="2085248288"/>
      </c:barChart>
      <c:catAx>
        <c:axId val="208525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85248288"/>
        <c:crosses val="autoZero"/>
        <c:auto val="1"/>
        <c:lblAlgn val="ctr"/>
        <c:lblOffset val="100"/>
        <c:noMultiLvlLbl val="0"/>
      </c:catAx>
      <c:valAx>
        <c:axId val="2085248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8525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6C-468E-A803-BD166F3BF5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6C-468E-A803-BD166F3BF5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A6C-468E-A803-BD166F3BF55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'9А'!$R$25:$T$25</c:f>
              <c:strCache>
                <c:ptCount val="3"/>
                <c:pt idx="0">
                  <c:v>Технологический</c:v>
                </c:pt>
                <c:pt idx="1">
                  <c:v>Гуманитарный</c:v>
                </c:pt>
                <c:pt idx="2">
                  <c:v>Другие учреждения</c:v>
                </c:pt>
              </c:strCache>
            </c:strRef>
          </c:cat>
          <c:val>
            <c:numRef>
              <c:f>'9А'!$R$26:$T$26</c:f>
              <c:numCache>
                <c:formatCode>General</c:formatCode>
                <c:ptCount val="3"/>
                <c:pt idx="0">
                  <c:v>22</c:v>
                </c:pt>
                <c:pt idx="1">
                  <c:v>33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A6C-468E-A803-BD166F3BF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E1DC3-3DF3-46DD-9732-3CB2B3987A48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A38D-B734-4EA0-B669-AF88694DE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6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22080-716E-4401-90B5-DAAF2060C8D4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492FA-8E72-4870-93D1-116F6A19B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9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97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17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47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04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71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2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5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9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C53C7A-BD4F-4803-98D7-6398166425C0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0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9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C53C7A-BD4F-4803-98D7-6398166425C0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2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96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1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0EDA07-FE74-4966-B266-6C3A778D6638}" type="datetime1">
              <a:rPr lang="ru-RU"/>
              <a:pPr/>
              <a:t>19.10.2023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77922-1F34-414E-BF4D-183D1D15B183}" type="slidenum">
              <a:rPr lang="ru-RU"/>
              <a:pPr/>
              <a:t>15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74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427622"/>
            <a:ext cx="2944869" cy="4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17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5807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4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551FA-8605-4720-AB93-90AF295C6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906C0224-97F7-490A-B934-2FB382DE13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8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249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915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24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4CF97-62A0-4DAC-9DB1-FF17090F6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CABE5-8475-4850-83F6-7462E25008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36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F36CF-0A3C-47F8-B04A-48650009F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6CB2A-DF0C-4AB6-BF86-A51512CD5F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7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E9174-92FE-4ED6-A0B6-A3018A59D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56B28-C4C4-49E3-8878-E65BC629A7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1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FE4C0-960A-4A48-9145-4D58019AC6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50E8374-394E-4758-8D1C-9EB470881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3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1BAD4-6070-4172-BE3C-8EA8647C5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696A0F0-A63A-473E-9150-0C876367BA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0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ACEAC-74A8-424F-A716-F561F079D9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708A911-33B7-49BB-938F-5F8AAA854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1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87E159-1827-435F-A2CD-E4511BA35A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75A75-6807-418F-8B59-FE4B1D9546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3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40EE3-CC60-4559-B239-70DBD044A0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CD642-FCC7-4B45-8CC8-F769D80877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7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F430E5-34C9-4658-9C1C-38FD876929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7E1AD-5C48-4B5F-91DC-2A2FC960F5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1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DCBE4-FF3B-4D8D-8C61-82BF246C4C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2D04BC9-D748-423D-9CB1-BA9C45FBA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7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9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2694290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50783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Особенности  подготовки  и проведения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государственной  итоговой аттестации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по образовательным  программам среднего  общего и основного общего 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  </a:t>
            </a: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2024  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году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954" y="4983025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81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06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1" y="246788"/>
            <a:ext cx="864096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2E3192"/>
                </a:solidFill>
                <a:latin typeface="Cambria" pitchFamily="18" charset="0"/>
              </a:rPr>
              <a:t>Безопасность </a:t>
            </a:r>
            <a:r>
              <a:rPr lang="ru-RU" sz="3200" b="1" dirty="0" smtClean="0">
                <a:solidFill>
                  <a:srgbClr val="2E3192"/>
                </a:solidFill>
                <a:latin typeface="Cambria" pitchFamily="18" charset="0"/>
              </a:rPr>
              <a:t>проведения ЕГЭ и ОГЭ</a:t>
            </a:r>
            <a:endParaRPr lang="ru-RU" sz="32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947" y="921746"/>
            <a:ext cx="8352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(Раздел VI. п. 34. Приказа </a:t>
            </a:r>
            <a:r>
              <a:rPr lang="ru-RU" sz="1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 России от 26.12.2013 N 1400)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746380"/>
            <a:ext cx="2591648" cy="34108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endParaRPr lang="ru-RU" sz="20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Обеспечение информационной безопасности </a:t>
            </a:r>
            <a:r>
              <a:rPr lang="ru-RU" sz="20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ЕГЭ и ОГЭ  </a:t>
            </a: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и избежание утечек контрольно-измерительных материалов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533471"/>
            <a:ext cx="4824536" cy="118786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Видеонаблюдение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% 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online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- ЕГЭ</a:t>
            </a:r>
          </a:p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100% 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offline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-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ОГЭ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5" y="2996952"/>
            <a:ext cx="4824536" cy="86691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Печать КИМ </a:t>
            </a: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 аудиториях ППЭ (ЕГЭ)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                             в штабе ППЭ            (ОГЭ) </a:t>
            </a:r>
            <a:endParaRPr lang="ru-RU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4283183"/>
            <a:ext cx="4824537" cy="87400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700" dirty="0">
                <a:solidFill>
                  <a:srgbClr val="2E3192"/>
                </a:solidFill>
                <a:latin typeface="Cambria" panose="02040503050406030204" pitchFamily="18" charset="0"/>
              </a:rPr>
              <a:t>Д</a:t>
            </a:r>
            <a:r>
              <a:rPr lang="ru-RU" sz="17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оставка экзаменационных материалов в ППЭ 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ФГУП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«Главный центр специальной связи»</a:t>
            </a: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684958" y="3166033"/>
            <a:ext cx="1800200" cy="435550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11960" y="4077072"/>
            <a:ext cx="4392488" cy="1584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355976" y="3933056"/>
            <a:ext cx="4392488" cy="17281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68552" y="627075"/>
            <a:ext cx="3048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WWW.SMOTRIEGE.RU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5"/>
          <a:stretch/>
        </p:blipFill>
        <p:spPr>
          <a:xfrm>
            <a:off x="107504" y="692696"/>
            <a:ext cx="166117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73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едеральная служба по надзору в сфере образования и науки (Рособрнадзор) ( видеонаблюдение за ЕГЭ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0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977" y="-1103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54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"/>
          <a:stretch/>
        </p:blipFill>
        <p:spPr>
          <a:xfrm>
            <a:off x="0" y="1768"/>
            <a:ext cx="9144000" cy="685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5"/>
          <a:stretch/>
        </p:blipFill>
        <p:spPr>
          <a:xfrm>
            <a:off x="251520" y="548680"/>
            <a:ext cx="1256336" cy="59905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67544" y="4509120"/>
            <a:ext cx="30243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14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_________________533e70054d5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664296" cy="261879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31900" y="260350"/>
            <a:ext cx="7912100" cy="94773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ПОДАВЛЕНИЕ СИГНАЛА СОТОВОЙ СВЯЗИ</a:t>
            </a:r>
            <a:endParaRPr lang="ru-RU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0178" name="Picture 2" descr="http://blog.jammer.su/wp-content/uploads/2014/09/iPhone-ege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42" y="1690046"/>
            <a:ext cx="5236687" cy="424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72" name="Прямоугольник 6"/>
          <p:cNvSpPr>
            <a:spLocks noChangeArrowheads="1"/>
          </p:cNvSpPr>
          <p:nvPr/>
        </p:nvSpPr>
        <p:spPr bwMode="auto">
          <a:xfrm>
            <a:off x="5508104" y="1124744"/>
            <a:ext cx="335182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800" dirty="0">
                <a:latin typeface="Cambria" panose="02040503050406030204" pitchFamily="18" charset="0"/>
              </a:rPr>
              <a:t>В </a:t>
            </a:r>
            <a:r>
              <a:rPr lang="ru-RU" sz="2800" dirty="0" smtClean="0">
                <a:latin typeface="Cambria" panose="02040503050406030204" pitchFamily="18" charset="0"/>
              </a:rPr>
              <a:t>2024 </a:t>
            </a:r>
            <a:r>
              <a:rPr lang="ru-RU" sz="2800" dirty="0">
                <a:latin typeface="Cambria" panose="02040503050406030204" pitchFamily="18" charset="0"/>
              </a:rPr>
              <a:t>г. </a:t>
            </a:r>
            <a:r>
              <a:rPr lang="ru-RU" sz="2800" dirty="0" smtClean="0">
                <a:latin typeface="Cambria" panose="02040503050406030204" pitchFamily="18" charset="0"/>
              </a:rPr>
              <a:t>ППЭ оснащается  </a:t>
            </a:r>
            <a:r>
              <a:rPr lang="ru-RU" sz="2800" dirty="0">
                <a:latin typeface="Cambria" panose="02040503050406030204" pitchFamily="18" charset="0"/>
              </a:rPr>
              <a:t>средствами подавления сигналов сотовой связи. </a:t>
            </a:r>
          </a:p>
        </p:txBody>
      </p:sp>
    </p:spTree>
    <p:extLst>
      <p:ext uri="{BB962C8B-B14F-4D97-AF65-F5344CB8AC3E}">
        <p14:creationId xmlns:p14="http://schemas.microsoft.com/office/powerpoint/2010/main" val="317191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80265"/>
            <a:ext cx="8229600" cy="4525433"/>
          </a:xfrm>
        </p:spPr>
        <p:txBody>
          <a:bodyPr/>
          <a:lstStyle/>
          <a:p>
            <a:pPr algn="ctr">
              <a:buNone/>
            </a:pPr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ЕГЭ </a:t>
            </a:r>
            <a:r>
              <a:rPr lang="ru-RU" sz="7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ОГЭ</a:t>
            </a:r>
            <a:endParaRPr lang="ru-RU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560"/>
            <a:ext cx="3912968" cy="186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3" y="-24259"/>
            <a:ext cx="92535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4"/>
          <p:cNvSpPr txBox="1">
            <a:spLocks/>
          </p:cNvSpPr>
          <p:nvPr/>
        </p:nvSpPr>
        <p:spPr>
          <a:xfrm>
            <a:off x="1187624" y="332656"/>
            <a:ext cx="6400800" cy="5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допуска в ППЭ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2790" y="830517"/>
            <a:ext cx="1429668" cy="286484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КПП1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1044" y="4293096"/>
            <a:ext cx="6401396" cy="18002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Участники ЕГЭ/ОГЭ проходят через «рамку» металлодетектора.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сигнал есть – </a:t>
            </a:r>
            <a:r>
              <a:rPr lang="ru-RU" sz="1500" b="1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за допуск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предлагает выложить металлические вещи.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4293096"/>
            <a:ext cx="14296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797908"/>
            <a:ext cx="1429668" cy="289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31044" y="830518"/>
            <a:ext cx="6401396" cy="281450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500" b="1" u="sng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Организатор вне аудитории</a:t>
            </a:r>
            <a:r>
              <a:rPr lang="ru-RU" sz="15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проверяет паспорт, наличие участника ЕГЭ/ОГЭ в списках распределения;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напоминает 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необходимости сдачи средств связи и лишних вещей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сопровождающим;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информирует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том, что следующая проверка будет производиться с использованием </a:t>
            </a:r>
            <a:r>
              <a:rPr lang="ru-RU" sz="15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металлодетектора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790" y="4365104"/>
            <a:ext cx="1429668" cy="151216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КПП2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5067775" y="2311189"/>
            <a:ext cx="527931" cy="3240360"/>
          </a:xfrm>
          <a:prstGeom prst="chevron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4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8928992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dirty="0">
                <a:solidFill>
                  <a:prstClr val="black"/>
                </a:solidFill>
                <a:latin typeface="Verdana"/>
              </a:rPr>
              <a:t>Все экзамены начинаются </a:t>
            </a:r>
            <a:r>
              <a:rPr lang="ru-RU" sz="3600" u="sng" dirty="0">
                <a:solidFill>
                  <a:srgbClr val="FF0000"/>
                </a:solidFill>
                <a:latin typeface="Verdana"/>
              </a:rPr>
              <a:t>в 10.00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по местному времени. Дата, место проведения экзамена и наименование экзаменационного предмета указываются в 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уведомлении, которое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участник 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ЕГЭ/ОГЭ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получает в своём ОУ </a:t>
            </a:r>
            <a:endParaRPr lang="ru-RU" sz="3600" dirty="0" smtClean="0">
              <a:solidFill>
                <a:prstClr val="black"/>
              </a:solidFill>
              <a:latin typeface="Verdana"/>
            </a:endParaRPr>
          </a:p>
          <a:p>
            <a:pPr lvl="0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>
                <a:solidFill>
                  <a:prstClr val="black"/>
                </a:solidFill>
                <a:latin typeface="Verdana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Verdana"/>
                <a:cs typeface="Times New Roman" pitchFamily="18" charset="0"/>
              </a:rPr>
              <a:t> 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 15  мая  2024г</a:t>
            </a:r>
            <a:r>
              <a:rPr lang="ru-RU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Уведомление </a:t>
            </a:r>
            <a:r>
              <a:rPr lang="ru-RU" sz="3600" u="sng" dirty="0" smtClean="0">
                <a:solidFill>
                  <a:prstClr val="black"/>
                </a:solidFill>
                <a:latin typeface="Verdana"/>
              </a:rPr>
              <a:t>не нужно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иметь при себе на каждом экзамене. </a:t>
            </a:r>
          </a:p>
        </p:txBody>
      </p:sp>
    </p:spTree>
    <p:extLst>
      <p:ext uri="{BB962C8B-B14F-4D97-AF65-F5344CB8AC3E}">
        <p14:creationId xmlns:p14="http://schemas.microsoft.com/office/powerpoint/2010/main" val="1058148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589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Участники ЕГЭ/ОГЭ</a:t>
            </a:r>
          </a:p>
          <a:p>
            <a:pPr lvl="0" algn="ctr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3600" u="sng" dirty="0">
                <a:solidFill>
                  <a:srgbClr val="FF0000"/>
                </a:solidFill>
                <a:latin typeface="Verdana"/>
              </a:rPr>
              <a:t>имеют право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на:</a:t>
            </a: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выход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из аудитории по уважительной причине (в этом случае все экзаменационные материалы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оставляются на парте в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аудитории); 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*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на досрочную сдачу экзаменационных материалов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;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 *прервать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экзамен по уважительной причине (состояние здоровья). В таком случае участник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экзамена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обязан обратиться к дежурному медицинскому сотруднику, который зафиксирует в протоколе причину досрочной сдачи экзаменационных материалов. Организатор в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протоколе делает отметку: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«Не закончил экзамен по уважительной причине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» </a:t>
            </a:r>
            <a:endParaRPr lang="ru-RU" sz="2400" dirty="0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6647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6774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1" i="0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6000" b="1" i="0" u="none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Monotype Corsiva" pitchFamily="66" charset="0"/>
              </a:rPr>
              <a:t>ЕГЭ</a:t>
            </a:r>
            <a:r>
              <a:rPr kumimoji="0" lang="ru-RU" sz="3200" b="1" i="0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3200" b="1" i="0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и </a:t>
            </a:r>
            <a:r>
              <a:rPr lang="ru-RU" sz="60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ОГЭ</a:t>
            </a:r>
            <a:r>
              <a:rPr lang="ru-RU" sz="32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kumimoji="0" lang="ru-RU" sz="32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-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основная форма </a:t>
            </a:r>
            <a:r>
              <a:rPr lang="ru-RU" sz="2800" b="1" i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государственной </a:t>
            </a:r>
            <a:r>
              <a:rPr kumimoji="0" lang="ru-RU" sz="28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итоговой  аттестации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в школе.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Обязательными для всех выпускников являются экзамены </a:t>
            </a:r>
            <a:r>
              <a:rPr kumimoji="0" lang="ru-RU" sz="2800" b="1" i="1" u="sng" strike="noStrike" kern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по </a:t>
            </a:r>
            <a:r>
              <a:rPr kumimoji="0" lang="ru-RU" sz="2800" b="1" i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русскому языку и математике.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1" u="none" strike="noStrike" kern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Если </a:t>
            </a:r>
            <a:r>
              <a:rPr kumimoji="0" lang="ru-RU" sz="24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выпускник </a:t>
            </a: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11 класса</a:t>
            </a:r>
            <a:r>
              <a:rPr kumimoji="0" lang="ru-RU" sz="2400" b="1" i="1" u="none" strike="noStrike" kern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намерен </a:t>
            </a:r>
            <a:r>
              <a:rPr kumimoji="0" lang="ru-RU" sz="24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продолжить образование в высшем учебном заведении, то он должен сдать </a:t>
            </a:r>
            <a:r>
              <a:rPr kumimoji="0" lang="ru-RU" sz="2400" b="1" i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предметы по выбору в форме ЕГЭ. </a:t>
            </a:r>
            <a:endParaRPr kumimoji="0" lang="ru-RU" sz="2400" b="1" i="1" u="sng" strike="noStrike" kern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</a:endParaRPr>
          </a:p>
          <a:p>
            <a:pPr marL="342900" marR="0" lvl="0" indent="-34290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i="1" kern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Выпускники 9 класса обязательно сдают </a:t>
            </a:r>
            <a:r>
              <a:rPr lang="ru-RU" sz="2400" b="1" i="1" u="sng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еще 2 экзамена                             по выбору</a:t>
            </a:r>
            <a:endParaRPr kumimoji="0" lang="ru-RU" sz="2400" b="1" i="0" u="none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pic>
        <p:nvPicPr>
          <p:cNvPr id="3" name="Picture 2" descr="C:\Users\kadach_tg\Desktop\ЕГЭ-выбор будуще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98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645" y="332656"/>
            <a:ext cx="6074539" cy="537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этот же день участник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ЕГЭ/ОГЭ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обязан обратиться в медицинское учреждение и предоставить в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ППЭ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справку о полученной медицинской помощи;</a:t>
            </a: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*на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основании предоставленного документа будет решаться вопрос о предоставлении возможности сдачи экзамена в дополнительные сроки. 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endParaRPr lang="ru-RU" sz="4000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3" name="Picture 7" descr="shutterstock_543461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0"/>
            <a:ext cx="4325277" cy="5805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80112" y="-1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6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-99392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067944" y="836712"/>
            <a:ext cx="468052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</a:rPr>
              <a:t>Минимальная граница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баллов </a:t>
            </a:r>
          </a:p>
          <a:p>
            <a:pPr lvl="0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по предметам </a:t>
            </a:r>
          </a:p>
          <a:p>
            <a:pPr lvl="0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ЕГЭ и ОГЭ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7019"/>
            <a:ext cx="3580276" cy="5013176"/>
          </a:xfrm>
          <a:prstGeom prst="rect">
            <a:avLst/>
          </a:prstGeom>
        </p:spPr>
      </p:pic>
      <p:pic>
        <p:nvPicPr>
          <p:cNvPr id="2050" name="Picture 2" descr="Минимальные баллы ОГЭ и шкала пересчёта в отмет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5112568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63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504" y="1124744"/>
            <a:ext cx="8928992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утвержден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7AB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 13 августа 2021 № 753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«О внесении изменений в приказ Министерства науки 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Российской Федерации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21 августа 2020 г. № 1076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приема на обучение по образовательным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высшего образования – программам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программам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программам магистратуры»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приема студентов в вузы.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приказ вступил в силу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 марта 2022 года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действует до 1 сентября 2027 года.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9252" y="18864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вузы в </a:t>
            </a:r>
            <a:r>
              <a:rPr lang="ru-RU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98" y="1484784"/>
            <a:ext cx="896786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b="1" i="1" u="sng" dirty="0">
                <a:solidFill>
                  <a:prstClr val="black"/>
                </a:solidFill>
                <a:latin typeface="Times New Roman" pitchFamily="18" charset="0"/>
              </a:rPr>
              <a:t>русский </a:t>
            </a:r>
            <a:r>
              <a:rPr lang="ru-RU" sz="3600" b="1" i="1" u="sng" dirty="0" smtClean="0">
                <a:solidFill>
                  <a:prstClr val="black"/>
                </a:solidFill>
                <a:latin typeface="Times New Roman" pitchFamily="18" charset="0"/>
              </a:rPr>
              <a:t> язык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</a:rPr>
              <a:t> –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24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тестовых балла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36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b="1" i="1" u="sng" dirty="0">
                <a:solidFill>
                  <a:prstClr val="black"/>
                </a:solidFill>
                <a:latin typeface="Times New Roman" pitchFamily="18" charset="0"/>
              </a:rPr>
              <a:t> математика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27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тестовых баллов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</a:rPr>
              <a:t>               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3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    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</a:rPr>
              <a:t> (профильный уровень)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                  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</a:rPr>
              <a:t> (базовый уровень)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3600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7782" y="-48411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6136" y="620688"/>
            <a:ext cx="8497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</a:rPr>
              <a:t>Минимальная граница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 (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</a:rPr>
              <a:t>для аттестата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)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399" b="7310"/>
          <a:stretch/>
        </p:blipFill>
        <p:spPr bwMode="auto">
          <a:xfrm>
            <a:off x="6400240" y="1268760"/>
            <a:ext cx="2273476" cy="310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284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инимальные баллы ОГЭ и шкала пересчёта в отмет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693" y="2660460"/>
            <a:ext cx="6192114" cy="27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7793" r="20075" b="21509"/>
          <a:stretch/>
        </p:blipFill>
        <p:spPr>
          <a:xfrm>
            <a:off x="5868145" y="116632"/>
            <a:ext cx="3145964" cy="2001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548680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 перевода баллов  в  оценки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27479" y="404664"/>
            <a:ext cx="6616929" cy="4248472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ЕГЭ </a:t>
            </a:r>
            <a:r>
              <a:rPr kumimoji="0" lang="ru-RU" sz="6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ОГЭ-2024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shutterstock_1097922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9306" y="854792"/>
            <a:ext cx="3962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85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1F0C6B-BB42-4995-8026-84C61C57579D}" type="slidenum">
              <a:rPr lang="ru-RU" smtClean="0">
                <a:solidFill>
                  <a:prstClr val="black"/>
                </a:solidFill>
              </a:rPr>
              <a:pPr eaLnBrk="1" hangingPunct="1"/>
              <a:t>26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0409" y="-48607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67" y="995117"/>
            <a:ext cx="4634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https://checkege.rustest.ru/</a:t>
            </a:r>
            <a:endParaRPr lang="ru-RU" sz="3200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Опыт сдачи ЕГЭ за 1.5 месяца на 270+. | Интересный человек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3" y="1640204"/>
            <a:ext cx="9153993" cy="518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7123755" y="2060848"/>
            <a:ext cx="992489" cy="36004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29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3"/>
          <p:cNvSpPr>
            <a:spLocks noGrp="1" noChangeArrowheads="1"/>
          </p:cNvSpPr>
          <p:nvPr>
            <p:ph idx="1"/>
          </p:nvPr>
        </p:nvSpPr>
        <p:spPr>
          <a:xfrm>
            <a:off x="2699792" y="2619815"/>
            <a:ext cx="4320480" cy="3528392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Отмена бумажного свидетельства с результатами ГИА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Результаты ЕГЭ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будут  действительны четыре года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, следующих за годом сдачи экзаменов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письмо Министерства образования и науки РФ от 20.11.2013 г. №ДЛ-345/17).</a:t>
            </a:r>
          </a:p>
        </p:txBody>
      </p:sp>
      <p:sp>
        <p:nvSpPr>
          <p:cNvPr id="64514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1F0C6B-BB42-4995-8026-84C61C57579D}" type="slidenum">
              <a:rPr lang="ru-RU" smtClean="0">
                <a:solidFill>
                  <a:prstClr val="black"/>
                </a:solidFill>
              </a:rPr>
              <a:pPr eaLnBrk="1" hangingPunct="1"/>
              <a:t>27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</a:t>
            </a:r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5670" y="1166853"/>
            <a:ext cx="4634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https://checkege.rustest.ru/</a:t>
            </a:r>
            <a:endParaRPr lang="ru-RU" sz="3200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1883849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7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56592" y="1124744"/>
            <a:ext cx="7929563" cy="4214813"/>
          </a:xfrm>
          <a:ln w="25400"/>
        </p:spPr>
        <p:txBody>
          <a:bodyPr/>
          <a:lstStyle/>
          <a:p>
            <a:pPr algn="ctr" eaLnBrk="1" hangingPunct="1">
              <a:defRPr/>
            </a:pPr>
            <a:r>
              <a:rPr lang="ru-RU" sz="7200" dirty="0" smtClean="0">
                <a:solidFill>
                  <a:srgbClr val="C00000"/>
                </a:solidFill>
                <a:effectLst/>
              </a:rPr>
              <a:t>Апелляция</a:t>
            </a:r>
            <a:br>
              <a:rPr lang="ru-RU" sz="7200" dirty="0" smtClean="0">
                <a:solidFill>
                  <a:srgbClr val="C00000"/>
                </a:solidFill>
                <a:effectLst/>
              </a:rPr>
            </a:br>
            <a:r>
              <a:rPr lang="ru-RU" sz="7200" dirty="0" smtClean="0">
                <a:solidFill>
                  <a:srgbClr val="C00000"/>
                </a:solidFill>
              </a:rPr>
              <a:t>участника  ЕГЭ/ОГЭ</a:t>
            </a:r>
            <a:endParaRPr lang="ru-RU" sz="720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5" descr="shutterstock_1852634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132856"/>
            <a:ext cx="4032448" cy="3984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67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7"/>
            <a:ext cx="9144000" cy="68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3213310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3477893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2732826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0" y="3082074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876823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266071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542325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1438010" y="-185174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18" y="-46727"/>
            <a:ext cx="819439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Устное   собеседование –  </a:t>
            </a:r>
            <a:r>
              <a:rPr lang="ru-RU" sz="4000" b="1" u="sng" dirty="0" smtClean="0">
                <a:solidFill>
                  <a:srgbClr val="C00000"/>
                </a:solidFill>
                <a:latin typeface="Cambria" pitchFamily="18" charset="0"/>
              </a:rPr>
              <a:t>допуск  к  ОГЭ </a:t>
            </a:r>
            <a:endParaRPr lang="ru-RU" sz="2400" b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7" y="918729"/>
            <a:ext cx="2376264" cy="9288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Расписание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7" y="2083037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Места проведения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для выпускников текущего года – </a:t>
            </a:r>
            <a:r>
              <a:rPr lang="ru-RU" sz="1600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 своих школах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82307" y="863203"/>
            <a:ext cx="2109971" cy="31975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14.02.2024 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2309" y="1233440"/>
            <a:ext cx="2109971" cy="29942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13.03.2024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2308" y="1591186"/>
            <a:ext cx="2109971" cy="256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15.04.2024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250101" y="554153"/>
            <a:ext cx="928851" cy="1657997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3" name="Рисунок 22"/>
          <p:cNvPicPr/>
          <p:nvPr/>
        </p:nvPicPr>
        <p:blipFill rotWithShape="1">
          <a:blip r:embed="rId3"/>
          <a:srcRect b="12201"/>
          <a:stretch/>
        </p:blipFill>
        <p:spPr>
          <a:xfrm>
            <a:off x="5564087" y="3939267"/>
            <a:ext cx="3242027" cy="218754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95537" y="3011152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Время проведения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На каждого выпускника отводится </a:t>
            </a:r>
            <a:r>
              <a:rPr lang="ru-RU" sz="1600" b="1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15 минут 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(на выпускников с ОВЗ – </a:t>
            </a:r>
            <a:r>
              <a:rPr lang="ru-RU" sz="1600" b="1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30 минут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402572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+mj-lt"/>
              </a:rPr>
              <a:t>Общее количество баллов за выполнение всей работы – 20.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b="1" dirty="0">
                <a:solidFill>
                  <a:srgbClr val="000000"/>
                </a:solidFill>
                <a:latin typeface="+mj-lt"/>
              </a:rPr>
              <a:t>Участник итогового собеседования получает зачёт в случае, если за выполнение всей работы он набрал 10 или более баллов.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90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/>
          </p:cNvSpPr>
          <p:nvPr>
            <p:ph idx="1"/>
          </p:nvPr>
        </p:nvSpPr>
        <p:spPr>
          <a:xfrm>
            <a:off x="251520" y="-1467544"/>
            <a:ext cx="8229600" cy="4525433"/>
          </a:xfrm>
        </p:spPr>
        <p:txBody>
          <a:bodyPr/>
          <a:lstStyle/>
          <a:p>
            <a:pPr algn="ctr">
              <a:defRPr/>
            </a:pPr>
            <a:endParaRPr lang="ru-RU" sz="4000" b="1" dirty="0" smtClean="0">
              <a:solidFill>
                <a:srgbClr val="FF3300"/>
              </a:solidFill>
            </a:endParaRPr>
          </a:p>
          <a:p>
            <a:pPr algn="ctr">
              <a:defRPr/>
            </a:pPr>
            <a:endParaRPr lang="ru-RU" sz="4000" b="1" dirty="0" smtClean="0">
              <a:solidFill>
                <a:srgbClr val="FF3300"/>
              </a:solidFill>
            </a:endParaRPr>
          </a:p>
          <a:p>
            <a:pPr marL="0" indent="0">
              <a:buNone/>
              <a:defRPr/>
            </a:pPr>
            <a:r>
              <a:rPr lang="ru-RU" sz="8000" b="1" dirty="0" smtClean="0">
                <a:solidFill>
                  <a:srgbClr val="C00000"/>
                </a:solidFill>
                <a:latin typeface="Monotype Corsiva" pitchFamily="66" charset="0"/>
              </a:rPr>
              <a:t>Сроки проведения ЕГЭ </a:t>
            </a:r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и</a:t>
            </a:r>
            <a:r>
              <a:rPr lang="ru-RU" sz="8000" b="1" dirty="0" smtClean="0">
                <a:solidFill>
                  <a:srgbClr val="C00000"/>
                </a:solidFill>
                <a:latin typeface="Monotype Corsiva" pitchFamily="66" charset="0"/>
              </a:rPr>
              <a:t> ОГЭ</a:t>
            </a:r>
          </a:p>
        </p:txBody>
      </p:sp>
      <p:pic>
        <p:nvPicPr>
          <p:cNvPr id="5" name="Picture 7" descr="shutterstock_1505391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196975"/>
            <a:ext cx="3695899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27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60648"/>
            <a:ext cx="777240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Пробные  экзамены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ax\Desktop\Новая папка (2)\_DSC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/>
          <a:stretch/>
        </p:blipFill>
        <p:spPr bwMode="auto">
          <a:xfrm>
            <a:off x="179512" y="1700808"/>
            <a:ext cx="878497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2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544163"/>
              </p:ext>
            </p:extLst>
          </p:nvPr>
        </p:nvGraphicFramePr>
        <p:xfrm>
          <a:off x="489857" y="692696"/>
          <a:ext cx="8251371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2530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046721"/>
              </p:ext>
            </p:extLst>
          </p:nvPr>
        </p:nvGraphicFramePr>
        <p:xfrm>
          <a:off x="756286" y="2276872"/>
          <a:ext cx="7576457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7246" y="1484784"/>
            <a:ext cx="84473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выбор профиля обучения в 10 классе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4630" y="476672"/>
            <a:ext cx="7979770" cy="8860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10-х классов 2024-2026 гг.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53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648"/>
            <a:ext cx="7772400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Пробные  экзамены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 bwMode="auto">
          <a:xfrm>
            <a:off x="1259632" y="4005064"/>
            <a:ext cx="7382544" cy="2160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Математика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одзаголовок 1"/>
          <p:cNvSpPr txBox="1">
            <a:spLocks/>
          </p:cNvSpPr>
          <p:nvPr/>
        </p:nvSpPr>
        <p:spPr bwMode="auto">
          <a:xfrm>
            <a:off x="1530524" y="1656082"/>
            <a:ext cx="6840760" cy="22082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Русский  язык          </a:t>
            </a:r>
            <a:r>
              <a:rPr lang="ru-RU" sz="4000" i="1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4000" b="0" i="1" u="none" strike="noStrike" kern="0" cap="none" spc="0" normalizeH="0" baseline="0" noProof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endParaRPr lang="ru-RU" sz="4000" i="1" kern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lang="ru-RU" sz="4000" i="1" kern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sz="4000" i="1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      январь 11 </a:t>
            </a:r>
            <a:r>
              <a:rPr lang="ru-RU" sz="4000" i="1" kern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4000" i="1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i="1" u="sng" kern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lang="ru-RU" sz="4000" i="1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     апрель  9 </a:t>
            </a:r>
            <a:r>
              <a:rPr lang="ru-RU" sz="4000" i="1" kern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4000" i="1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i="1" u="sng" kern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3" descr="C:\Users\MaxisTM\Desktop\к презентации\aalamate_taajob.png"/>
          <p:cNvPicPr>
            <a:picLocks noChangeAspect="1" noChangeArrowheads="1"/>
          </p:cNvPicPr>
          <p:nvPr/>
        </p:nvPicPr>
        <p:blipFill>
          <a:blip r:embed="rId2" cstate="print"/>
          <a:srcRect l="22841" r="26907"/>
          <a:stretch>
            <a:fillRect/>
          </a:stretch>
        </p:blipFill>
        <p:spPr bwMode="auto">
          <a:xfrm>
            <a:off x="-252536" y="1916831"/>
            <a:ext cx="1608022" cy="384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222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276872"/>
            <a:ext cx="845353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Благодарим за внимание!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954" y="4983025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02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0115" y="908720"/>
            <a:ext cx="8361485" cy="594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300" b="1" dirty="0">
                <a:solidFill>
                  <a:srgbClr val="003399"/>
                </a:solidFill>
              </a:rPr>
              <a:t>Итоговое собеседование по русскому языку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9958" y="2218885"/>
            <a:ext cx="8826500" cy="37818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Пункты 16-24 Порядка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 Сроки: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Вторая среда февраля 2024 года (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14.02.2024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Резерв – вторая рабочая среда марта (13.03.24),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понедельник апреля (15.04.2024)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Продолжительность: 15 мин 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– для каждого участника</a:t>
            </a: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Повторный допуск: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получившие «незачет» и удаленные за нарушения;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не явившиеся по уважительным причинам (болезнь или иные обстоятельства), подтвержденным документально;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не завершившие итоговое собеседование по уважительным причинам, подтвержденным документально.</a:t>
            </a:r>
          </a:p>
          <a:p>
            <a:pPr algn="just">
              <a:defRPr/>
            </a:pPr>
            <a:endParaRPr lang="ru-RU" alt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87079" y="1208821"/>
            <a:ext cx="8361485" cy="594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300" b="1" dirty="0">
                <a:solidFill>
                  <a:srgbClr val="003399"/>
                </a:solidFill>
              </a:rPr>
              <a:t>Итоговое собеседование по русскому языку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82466" y="2350773"/>
            <a:ext cx="8124526" cy="36499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(Демоверсия, критерии оценивания на сайте </a:t>
            </a:r>
            <a:r>
              <a:rPr lang="en-US" sz="2100" b="1" dirty="0">
                <a:solidFill>
                  <a:srgbClr val="003399"/>
                </a:solidFill>
              </a:rPr>
              <a:t>www.fipi.ru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Состоит из 2 частей, включающих 4 задания: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u="sng" dirty="0">
                <a:latin typeface="Times New Roman" pitchFamily="18" charset="0"/>
                <a:cs typeface="Times New Roman" pitchFamily="18" charset="0"/>
              </a:rPr>
              <a:t>1 часть (1 и 2 задания):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1 задание – чтение текста (на подготовку – 2 мин.);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2 задание – пересказ прочитанного текста (на подготовку – 2 мин.);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u="sng" dirty="0">
                <a:latin typeface="Times New Roman" pitchFamily="18" charset="0"/>
                <a:cs typeface="Times New Roman" pitchFamily="18" charset="0"/>
              </a:rPr>
              <a:t>2 часть (3 и 4 задания):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3 задание – монологическое высказывание на выбор: описание фотографии,  повествование на основе жизненного опыта, рассуждение по одной </a:t>
            </a:r>
            <a:r>
              <a:rPr lang="ru-RU" altLang="ru-RU" sz="2100">
                <a:latin typeface="Times New Roman" pitchFamily="18" charset="0"/>
                <a:cs typeface="Times New Roman" pitchFamily="18" charset="0"/>
              </a:rPr>
              <a:t>из сформулированных 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проблем (на подготовку – 1 мин.);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4 задание – диалог (беседа по теме предыдущего задания).</a:t>
            </a:r>
          </a:p>
        </p:txBody>
      </p:sp>
    </p:spTree>
    <p:extLst>
      <p:ext uri="{BB962C8B-B14F-4D97-AF65-F5344CB8AC3E}">
        <p14:creationId xmlns:p14="http://schemas.microsoft.com/office/powerpoint/2010/main" val="19940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3213310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3477893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2732826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0" y="3082074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876823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266071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542325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1438010" y="-185174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18" y="-46727"/>
            <a:ext cx="819439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Итоговое    сочинение –  </a:t>
            </a:r>
            <a:r>
              <a:rPr lang="ru-RU" sz="4000" b="1" u="sng" dirty="0" smtClean="0">
                <a:solidFill>
                  <a:srgbClr val="C00000"/>
                </a:solidFill>
                <a:latin typeface="Cambria" pitchFamily="18" charset="0"/>
              </a:rPr>
              <a:t>допуск  к  ЕГЭ </a:t>
            </a:r>
            <a:endParaRPr lang="ru-RU" sz="2400" b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7" y="918729"/>
            <a:ext cx="2376264" cy="9288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Расписание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066544"/>
            <a:ext cx="8434363" cy="61766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u="sng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Время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: начало в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10.00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60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по </a:t>
            </a:r>
            <a:r>
              <a:rPr lang="ru-RU" sz="160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местному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времени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. </a:t>
            </a:r>
            <a:r>
              <a:rPr lang="ru-RU" sz="1600" u="sng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Сочинение/Изложение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–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3 часа 55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минут</a:t>
            </a:r>
            <a:endParaRPr lang="ru-RU" sz="16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7" y="2807562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Места проведения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для выпускников текущего года – </a:t>
            </a:r>
            <a:r>
              <a:rPr lang="ru-RU" sz="1600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 своих школах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82307" y="863203"/>
            <a:ext cx="2109971" cy="31975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06.12.2022 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2309" y="1233440"/>
            <a:ext cx="2109971" cy="29942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07.02.2024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2308" y="1591186"/>
            <a:ext cx="2109971" cy="256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10.04.2024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250101" y="554153"/>
            <a:ext cx="928851" cy="1657997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3307" y="3731863"/>
            <a:ext cx="4597847" cy="2001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Размещение тем за 20 минут – 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ege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edu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ru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fipi.ru</a:t>
            </a:r>
            <a:r>
              <a:rPr lang="ru-RU" sz="16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и за 15 минут - </a:t>
            </a:r>
            <a:r>
              <a:rPr lang="en-US" sz="16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http://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www.rcoi61.ru</a:t>
            </a:r>
            <a:endParaRPr lang="ru-RU" sz="1600" b="1" dirty="0" smtClean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Бланковая технология с обязательным сканированием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Проверка копий работ</a:t>
            </a:r>
            <a:endParaRPr lang="ru-RU" sz="1600" b="1" dirty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3"/>
          <a:srcRect b="12201"/>
          <a:stretch/>
        </p:blipFill>
        <p:spPr>
          <a:xfrm>
            <a:off x="5587872" y="3789040"/>
            <a:ext cx="3242027" cy="21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12845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2529"/>
                </a:solidFill>
                <a:latin typeface="Geometria"/>
              </a:rPr>
              <a:t>Сроки проведения итогового сочинения (изложения) в 2023-2024 учебном году</a:t>
            </a:r>
            <a:endParaRPr lang="ru-RU" sz="2400" dirty="0">
              <a:solidFill>
                <a:srgbClr val="212529"/>
              </a:solidFill>
              <a:latin typeface="Geometria"/>
            </a:endParaRPr>
          </a:p>
          <a:p>
            <a:pPr algn="ctr"/>
            <a:r>
              <a:rPr lang="ru-RU" sz="2400" dirty="0">
                <a:solidFill>
                  <a:srgbClr val="212529"/>
                </a:solidFill>
                <a:latin typeface="Geometria"/>
              </a:rPr>
              <a:t> </a:t>
            </a:r>
          </a:p>
          <a:p>
            <a:r>
              <a:rPr lang="ru-RU" sz="2400" b="1" dirty="0">
                <a:solidFill>
                  <a:srgbClr val="212529"/>
                </a:solidFill>
                <a:latin typeface="Geometria"/>
              </a:rPr>
              <a:t>Итоговое сочинение (изложение) в 2023-2024 учебном году 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будет проходить в соответствии с Порядком проведения ГИА: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- в первую среду декабря (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6 декабря 2023 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);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- в дополнительные сроки: в первую среду февраля (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7 февраля 2024 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 и вторую среду апреля (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10 апреля 2024 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).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Написать сочинение в дополнительные сроки смогут выпускники, получившие за сочинение «незачет», либо пропустившие его написание в основной срок по уважительной причине, подтвержденной документально.</a:t>
            </a:r>
            <a:endParaRPr lang="ru-RU" sz="2400" b="0" i="0" dirty="0">
              <a:solidFill>
                <a:srgbClr val="212529"/>
              </a:solidFill>
              <a:effectLst/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16549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08720"/>
            <a:ext cx="7632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Сроки подачи заявления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для участия в итоговом сочинении (изложении)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в 2023-2024 учебном году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в итоговом сочинении (изложении) участники подают заявление </a:t>
            </a:r>
            <a:r>
              <a:rPr lang="ru-RU" b="1" dirty="0">
                <a:solidFill>
                  <a:srgbClr val="212529"/>
                </a:solidFill>
                <a:latin typeface="Geometria"/>
              </a:rPr>
              <a:t>не позднее чем за две недели </a:t>
            </a:r>
            <a:r>
              <a:rPr lang="ru-RU" dirty="0">
                <a:solidFill>
                  <a:srgbClr val="212529"/>
                </a:solidFill>
                <a:latin typeface="Geometria"/>
              </a:rPr>
              <a:t>до начала проведения итогового сочинения (изложения):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06.12.2023 – до 22.11.2023;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07.02.2024 – до 24.01.2024;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10.04.2024 – до 27.03.2024.</a:t>
            </a:r>
          </a:p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Регистрация для участия в итоговом сочинении (изложении)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Регистрация для участия в итоговом сочинении (изложении) на основании заявления проводится: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- для выпускников 11 классов – в общеобразовательных организациях, в которых обучающиеся осваивают образовательные программы среднего общего образования;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- для экстернов – в образовательных организациях по выбору экстерна;</a:t>
            </a:r>
            <a:endParaRPr lang="ru-RU" b="0" i="0" dirty="0">
              <a:solidFill>
                <a:srgbClr val="212529"/>
              </a:solidFill>
              <a:effectLst/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14419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13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413" y="238835"/>
            <a:ext cx="835305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Математика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02915" y="4797152"/>
            <a:ext cx="8641085" cy="1056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расписании определены </a:t>
            </a:r>
            <a:r>
              <a:rPr lang="ru-RU" sz="18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отдельные дни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для проведения экзамена на базовом и профильном уровнях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Выпускники </a:t>
            </a: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могут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сдавать: </a:t>
            </a:r>
            <a:r>
              <a:rPr lang="ru-RU" sz="18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ТОЛЬКО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</a:t>
            </a:r>
            <a:r>
              <a:rPr lang="ru-RU" sz="24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один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из  уровней</a:t>
            </a:r>
            <a:endParaRPr lang="ru-RU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04864"/>
            <a:ext cx="3312367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Базовый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в вуз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на направления </a:t>
            </a: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подготовки без математики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5-балльная система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204864"/>
            <a:ext cx="3456384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Профильный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в вуз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100-балльная система</a:t>
            </a:r>
          </a:p>
          <a:p>
            <a:pPr algn="ctr">
              <a:spcBef>
                <a:spcPct val="0"/>
              </a:spcBef>
            </a:pP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Минимальный  порог - 27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707842" y="1556792"/>
            <a:ext cx="1728192" cy="809785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413" y="836712"/>
            <a:ext cx="8353051" cy="648071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В соответствии с Концепцией развития математического образования в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РФ ЕГЭ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по математике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разделен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на два уровня: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3927" y="2996952"/>
            <a:ext cx="115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4168</TotalTime>
  <Words>1012</Words>
  <Application>Microsoft Office PowerPoint</Application>
  <PresentationFormat>Экран (4:3)</PresentationFormat>
  <Paragraphs>204</Paragraphs>
  <Slides>35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9" baseType="lpstr">
      <vt:lpstr>Arial</vt:lpstr>
      <vt:lpstr>Calibri</vt:lpstr>
      <vt:lpstr>Cambria</vt:lpstr>
      <vt:lpstr>Century Gothic</vt:lpstr>
      <vt:lpstr>Geometria</vt:lpstr>
      <vt:lpstr>Georgia</vt:lpstr>
      <vt:lpstr>Monotype Corsiva</vt:lpstr>
      <vt:lpstr>Tahoma</vt:lpstr>
      <vt:lpstr>Times New Roman</vt:lpstr>
      <vt:lpstr>Verdana</vt:lpstr>
      <vt:lpstr>Wingdings</vt:lpstr>
      <vt:lpstr>Wingdings 2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ПОДАВЛЕНИЕ СИГНАЛА СОТОВОЙ СВЯЗИ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Апелляция участника  ЕГЭ/ОГЭ</vt:lpstr>
      <vt:lpstr>Презентация PowerPoint</vt:lpstr>
      <vt:lpstr>Презентация PowerPoint</vt:lpstr>
      <vt:lpstr>Пробные  экзамены</vt:lpstr>
      <vt:lpstr>Презентация PowerPoint</vt:lpstr>
      <vt:lpstr>ФОРМИРОВАНИЕ  10-х классов 2024-2026 гг.</vt:lpstr>
      <vt:lpstr>Пробные  экзамены</vt:lpstr>
      <vt:lpstr>Презентация PowerPoint</vt:lpstr>
    </vt:vector>
  </TitlesOfParts>
  <Company>Рособрнадзор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Асланова Улькяр Теймуровна</dc:creator>
  <cp:lastModifiedBy>Учетная запись Майкрософт</cp:lastModifiedBy>
  <cp:revision>264</cp:revision>
  <cp:lastPrinted>2014-10-09T17:27:59Z</cp:lastPrinted>
  <dcterms:created xsi:type="dcterms:W3CDTF">2014-10-08T15:07:29Z</dcterms:created>
  <dcterms:modified xsi:type="dcterms:W3CDTF">2023-10-19T05:38:10Z</dcterms:modified>
</cp:coreProperties>
</file>